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notesSlides/notesSlide1.xml" ContentType="application/vnd.openxmlformats-officedocument.presentationml.notesSlid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82" r:id="rId3"/>
    <p:sldId id="257" r:id="rId4"/>
    <p:sldId id="258" r:id="rId5"/>
    <p:sldId id="261" r:id="rId6"/>
    <p:sldId id="284" r:id="rId7"/>
    <p:sldId id="274" r:id="rId8"/>
    <p:sldId id="286" r:id="rId9"/>
    <p:sldId id="277" r:id="rId10"/>
    <p:sldId id="382" r:id="rId11"/>
    <p:sldId id="262" r:id="rId12"/>
    <p:sldId id="275" r:id="rId13"/>
    <p:sldId id="283" r:id="rId14"/>
    <p:sldId id="383" r:id="rId15"/>
    <p:sldId id="384" r:id="rId16"/>
    <p:sldId id="385" r:id="rId17"/>
    <p:sldId id="386" r:id="rId18"/>
    <p:sldId id="285" r:id="rId19"/>
    <p:sldId id="279" r:id="rId20"/>
    <p:sldId id="272" r:id="rId21"/>
    <p:sldId id="273" r:id="rId22"/>
    <p:sldId id="387" r:id="rId23"/>
    <p:sldId id="276" r:id="rId24"/>
  </p:sldIdLst>
  <p:sldSz cx="12192000" cy="6858000"/>
  <p:notesSz cx="6858000" cy="9144000"/>
  <p:embeddedFontLst>
    <p:embeddedFont>
      <p:font typeface="黑体" panose="02010609060101010101" pitchFamily="49" charset="-122"/>
      <p:regular r:id="rId27"/>
    </p:embeddedFont>
    <p:embeddedFont>
      <p:font typeface="隶书" panose="02010509060101010101" pitchFamily="49" charset="-122"/>
      <p:regular r:id="rId28"/>
    </p:embeddedFont>
  </p:embeddedFontLst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20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57" y="75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Regular"/>
              <a:ea typeface="思源黑体 Regular"/>
              <a:cs typeface="思源黑体 Regular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思源黑体 Regular"/>
              </a:rPr>
              <a:t>2025/11/13</a:t>
            </a:fld>
            <a:endParaRPr lang="zh-CN" altLang="en-US">
              <a:cs typeface="思源黑体 Regular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Regular"/>
              <a:ea typeface="思源黑体 Regular"/>
              <a:cs typeface="思源黑体 Regular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思源黑体 Regular"/>
              </a:rPr>
              <a:t>‹#›</a:t>
            </a:fld>
            <a:endParaRPr lang="zh-CN" altLang="en-US">
              <a:cs typeface="思源黑体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svg>
</file>

<file path=ppt/media/image40.png>
</file>

<file path=ppt/media/image5.png>
</file>

<file path=ppt/media/image6.sv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Regular"/>
                <a:ea typeface="思源黑体 Regular"/>
                <a:cs typeface="思源黑体 Regular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Regular"/>
                <a:ea typeface="思源黑体 Regular"/>
                <a:cs typeface="思源黑体 Regular"/>
              </a:defRPr>
            </a:lvl1pPr>
          </a:lstStyle>
          <a:p>
            <a:fld id="{D2A48B96-639E-45A3-A0BA-2464DFDB1FAA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Regular"/>
                <a:ea typeface="思源黑体 Regular"/>
                <a:cs typeface="思源黑体 Regular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Regular"/>
                <a:ea typeface="思源黑体 Regular"/>
                <a:cs typeface="思源黑体 Regular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Regular"/>
        <a:ea typeface="思源黑体 Regular"/>
        <a:cs typeface="思源黑体 Regular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Regular"/>
        <a:ea typeface="思源黑体 Regular"/>
        <a:cs typeface="思源黑体 Regular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Regular"/>
        <a:ea typeface="思源黑体 Regular"/>
        <a:cs typeface="思源黑体 Regular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Regular"/>
        <a:ea typeface="思源黑体 Regular"/>
        <a:cs typeface="思源黑体 Regular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Regular"/>
        <a:ea typeface="思源黑体 Regular"/>
        <a:cs typeface="思源黑体 Regular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748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96391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0120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solidFill>
          <a:srgbClr val="5B80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463550" y="463550"/>
            <a:ext cx="11264900" cy="5930900"/>
          </a:xfrm>
          <a:prstGeom prst="rect">
            <a:avLst/>
          </a:prstGeom>
          <a:solidFill>
            <a:srgbClr val="FFFEF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Regular"/>
            </a:endParaRPr>
          </a:p>
        </p:txBody>
      </p:sp>
      <p:pic>
        <p:nvPicPr>
          <p:cNvPr id="6" name="图片 5" descr="E:\背景素材\20211125\02\组5.png组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78265" y="4570730"/>
            <a:ext cx="3213735" cy="2287270"/>
          </a:xfrm>
          <a:prstGeom prst="rect">
            <a:avLst/>
          </a:prstGeom>
        </p:spPr>
      </p:pic>
      <p:pic>
        <p:nvPicPr>
          <p:cNvPr id="7" name="图片 6" descr="E:\背景素材\20211125\02\组5.png组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0" y="0"/>
            <a:ext cx="2640965" cy="1879600"/>
          </a:xfrm>
          <a:prstGeom prst="rect">
            <a:avLst/>
          </a:prstGeom>
        </p:spPr>
      </p:pic>
      <p:pic>
        <p:nvPicPr>
          <p:cNvPr id="11" name="图片 10" descr="C:/Users/CF/AppData/Local/Temp/picturecompress_20211105175704/output_5.pngoutput_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528320" y="4570730"/>
            <a:ext cx="1353185" cy="1721485"/>
          </a:xfrm>
          <a:prstGeom prst="rect">
            <a:avLst/>
          </a:prstGeom>
        </p:spPr>
      </p:pic>
      <p:pic>
        <p:nvPicPr>
          <p:cNvPr id="10" name="图片 9" descr="C:/Users/CF/AppData/Local/Temp/picturecompress_20211105175704/output_5.pngoutput_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10316210" y="532130"/>
            <a:ext cx="1353185" cy="1721485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5B81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203200" y="215900"/>
            <a:ext cx="11785600" cy="6426200"/>
          </a:xfrm>
          <a:prstGeom prst="rect">
            <a:avLst/>
          </a:prstGeom>
          <a:solidFill>
            <a:srgbClr val="FFFEF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思源黑体 Regular"/>
            </a:endParaRP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6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思源黑体 Regular"/>
                <a:ea typeface="思源黑体 Regular"/>
                <a:cs typeface="思源黑体 Regular"/>
              </a:defRPr>
            </a:lvl1pPr>
          </a:lstStyle>
          <a:p>
            <a:fld id="{760FBDFE-C587-4B4C-A407-44438C67B59E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思源黑体 Regular"/>
                <a:ea typeface="思源黑体 Regular"/>
                <a:cs typeface="思源黑体 Regular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思源黑体 Regular"/>
                <a:ea typeface="思源黑体 Regular"/>
                <a:cs typeface="思源黑体 Regular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思源黑体 Regular"/>
          <a:ea typeface="思源黑体 Regular"/>
          <a:cs typeface="思源黑体 Regular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思源黑体 Regular"/>
          <a:ea typeface="思源黑体 Regular"/>
          <a:cs typeface="思源黑体 Regular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20204"/>
        <a:buChar char="●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思源黑体 Regular"/>
          <a:ea typeface="思源黑体 Regular"/>
          <a:cs typeface="思源黑体 Regular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20204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思源黑体 Regular"/>
          <a:ea typeface="思源黑体 Regular"/>
          <a:cs typeface="思源黑体 Regular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Wingdings" panose="0500000000000000000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思源黑体 Regular"/>
          <a:ea typeface="思源黑体 Regular"/>
          <a:cs typeface="思源黑体 Regular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Arial" panose="020B0604020202020204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思源黑体 Regular"/>
          <a:ea typeface="思源黑体 Regular"/>
          <a:cs typeface="思源黑体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" Target="slide17.xml"/><Relationship Id="rId7" Type="http://schemas.openxmlformats.org/officeDocument/2006/relationships/slide" Target="slide14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png"/><Relationship Id="rId11" Type="http://schemas.openxmlformats.org/officeDocument/2006/relationships/image" Target="../media/image23.png"/><Relationship Id="rId5" Type="http://schemas.openxmlformats.org/officeDocument/2006/relationships/slide" Target="slide16.xml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openxmlformats.org/officeDocument/2006/relationships/slide" Target="slide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openxmlformats.org/officeDocument/2006/relationships/slide" Target="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29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slide" Target="slide10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Relationship Id="rId6" Type="http://schemas.openxmlformats.org/officeDocument/2006/relationships/image" Target="../media/image22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29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8.png"/><Relationship Id="rId5" Type="http://schemas.openxmlformats.org/officeDocument/2006/relationships/slide" Target="slide10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29.sv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Relationship Id="rId6" Type="http://schemas.openxmlformats.org/officeDocument/2006/relationships/image" Target="../media/image28.png"/><Relationship Id="rId5" Type="http://schemas.openxmlformats.org/officeDocument/2006/relationships/slide" Target="slide10.xml"/><Relationship Id="rId4" Type="http://schemas.openxmlformats.org/officeDocument/2006/relationships/image" Target="../media/image37.sv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4" Type="http://schemas.openxmlformats.org/officeDocument/2006/relationships/image" Target="../media/image6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1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slide" Target="slide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slide" Target="slide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3" Type="http://schemas.openxmlformats.org/officeDocument/2006/relationships/tags" Target="../tags/tag73.xml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2.png"/><Relationship Id="rId4" Type="http://schemas.openxmlformats.org/officeDocument/2006/relationships/tags" Target="../tags/tag74.xml"/><Relationship Id="rId9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6.xml"/><Relationship Id="rId6" Type="http://schemas.openxmlformats.org/officeDocument/2006/relationships/image" Target="../media/image16.png"/><Relationship Id="rId5" Type="http://schemas.openxmlformats.org/officeDocument/2006/relationships/slide" Target="slide9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603229" y="3549472"/>
            <a:ext cx="9098280" cy="1818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dirty="0"/>
              <a:t>Jiangsu Ocean University</a:t>
            </a:r>
            <a:r>
              <a:rPr lang="zh-CN" altLang="en-US" sz="3200" dirty="0"/>
              <a:t>・</a:t>
            </a:r>
            <a:r>
              <a:rPr lang="en-US" altLang="zh-CN" sz="3200" dirty="0"/>
              <a:t>Makarov College of Marine Engineering</a:t>
            </a:r>
            <a:endParaRPr lang="zh-CN" altLang="en-US" sz="3200" dirty="0"/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思源黑体 Regular"/>
              <a:ea typeface="思源黑体 Regular"/>
              <a:cs typeface="思源黑体 Regular"/>
            </a:endParaRPr>
          </a:p>
        </p:txBody>
      </p:sp>
      <p:sp>
        <p:nvSpPr>
          <p:cNvPr id="9" name="矩形: 圆角 6"/>
          <p:cNvSpPr/>
          <p:nvPr/>
        </p:nvSpPr>
        <p:spPr>
          <a:xfrm>
            <a:off x="4191361" y="5321708"/>
            <a:ext cx="5547625" cy="399415"/>
          </a:xfrm>
          <a:prstGeom prst="roundRect">
            <a:avLst>
              <a:gd name="adj" fmla="val 50000"/>
            </a:avLst>
          </a:prstGeom>
          <a:solidFill>
            <a:srgbClr val="5B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Regular"/>
              <a:ea typeface="思源黑体 Regular"/>
              <a:cs typeface="思源黑体 Regular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0E92028-3FED-7A83-72F3-DDF1B61CDB1C}"/>
              </a:ext>
            </a:extLst>
          </p:cNvPr>
          <p:cNvSpPr txBox="1"/>
          <p:nvPr/>
        </p:nvSpPr>
        <p:spPr>
          <a:xfrm>
            <a:off x="2098110" y="2281483"/>
            <a:ext cx="78913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accent2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崇节尚俭 廉韵润心 </a:t>
            </a:r>
            <a:r>
              <a:rPr lang="en-US" altLang="zh-CN" sz="4000" dirty="0">
                <a:solidFill>
                  <a:schemeClr val="accent2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 </a:t>
            </a:r>
            <a:r>
              <a:rPr lang="zh-CN" altLang="en-US" sz="4000" dirty="0">
                <a:solidFill>
                  <a:schemeClr val="accent2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探索绿色生活的智慧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086A1F7E-7117-25BF-22F9-2EC3DA5DB7AC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365108" y="5097297"/>
            <a:ext cx="2675143" cy="848236"/>
            <a:chOff x="4026282" y="3033712"/>
            <a:chExt cx="4091017" cy="848236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489D22E9-E9E8-A688-473F-B6B7193CB5C8}"/>
                </a:ext>
              </a:extLst>
            </p:cNvPr>
            <p:cNvGrpSpPr/>
            <p:nvPr/>
          </p:nvGrpSpPr>
          <p:grpSpPr>
            <a:xfrm>
              <a:off x="4026282" y="3033712"/>
              <a:ext cx="4091017" cy="848236"/>
              <a:chOff x="4026282" y="3033712"/>
              <a:chExt cx="4091017" cy="848236"/>
            </a:xfrm>
          </p:grpSpPr>
          <p:sp>
            <p:nvSpPr>
              <p:cNvPr id="6" name="图形 3">
                <a:extLst>
                  <a:ext uri="{FF2B5EF4-FFF2-40B4-BE49-F238E27FC236}">
                    <a16:creationId xmlns:a16="http://schemas.microsoft.com/office/drawing/2014/main" id="{71B780A3-15BA-4946-7487-458FDD6D2F3E}"/>
                  </a:ext>
                </a:extLst>
              </p:cNvPr>
              <p:cNvSpPr/>
              <p:nvPr/>
            </p:nvSpPr>
            <p:spPr>
              <a:xfrm>
                <a:off x="4071937" y="3093088"/>
                <a:ext cx="4045362" cy="788860"/>
              </a:xfrm>
              <a:custGeom>
                <a:avLst/>
                <a:gdLst>
                  <a:gd name="connsiteX0" fmla="*/ 3650933 w 4045362"/>
                  <a:gd name="connsiteY0" fmla="*/ 0 h 788860"/>
                  <a:gd name="connsiteX1" fmla="*/ 4045363 w 4045362"/>
                  <a:gd name="connsiteY1" fmla="*/ 394430 h 788860"/>
                  <a:gd name="connsiteX2" fmla="*/ 4045363 w 4045362"/>
                  <a:gd name="connsiteY2" fmla="*/ 394430 h 788860"/>
                  <a:gd name="connsiteX3" fmla="*/ 3650933 w 4045362"/>
                  <a:gd name="connsiteY3" fmla="*/ 788861 h 788860"/>
                  <a:gd name="connsiteX4" fmla="*/ 394430 w 4045362"/>
                  <a:gd name="connsiteY4" fmla="*/ 788861 h 788860"/>
                  <a:gd name="connsiteX5" fmla="*/ 0 w 4045362"/>
                  <a:gd name="connsiteY5" fmla="*/ 394430 h 788860"/>
                  <a:gd name="connsiteX6" fmla="*/ 0 w 4045362"/>
                  <a:gd name="connsiteY6" fmla="*/ 394430 h 788860"/>
                  <a:gd name="connsiteX7" fmla="*/ 394430 w 4045362"/>
                  <a:gd name="connsiteY7" fmla="*/ 0 h 78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45362" h="788860">
                    <a:moveTo>
                      <a:pt x="3650933" y="0"/>
                    </a:moveTo>
                    <a:cubicBezTo>
                      <a:pt x="3868770" y="0"/>
                      <a:pt x="4045363" y="176592"/>
                      <a:pt x="4045363" y="394430"/>
                    </a:cubicBezTo>
                    <a:lnTo>
                      <a:pt x="4045363" y="394430"/>
                    </a:lnTo>
                    <a:cubicBezTo>
                      <a:pt x="4045363" y="612268"/>
                      <a:pt x="3868770" y="788861"/>
                      <a:pt x="3650933" y="788861"/>
                    </a:cubicBezTo>
                    <a:lnTo>
                      <a:pt x="394430" y="788861"/>
                    </a:lnTo>
                    <a:cubicBezTo>
                      <a:pt x="176592" y="788861"/>
                      <a:pt x="0" y="612268"/>
                      <a:pt x="0" y="394430"/>
                    </a:cubicBezTo>
                    <a:lnTo>
                      <a:pt x="0" y="394430"/>
                    </a:lnTo>
                    <a:cubicBezTo>
                      <a:pt x="0" y="176592"/>
                      <a:pt x="176592" y="0"/>
                      <a:pt x="394430" y="0"/>
                    </a:cubicBezTo>
                    <a:close/>
                  </a:path>
                </a:pathLst>
              </a:custGeom>
              <a:solidFill>
                <a:srgbClr val="29600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" name="图形 7">
                <a:extLst>
                  <a:ext uri="{FF2B5EF4-FFF2-40B4-BE49-F238E27FC236}">
                    <a16:creationId xmlns:a16="http://schemas.microsoft.com/office/drawing/2014/main" id="{F53F6CFA-2C8E-BF59-1D3C-F531A9F1C28C}"/>
                  </a:ext>
                </a:extLst>
              </p:cNvPr>
              <p:cNvSpPr/>
              <p:nvPr/>
            </p:nvSpPr>
            <p:spPr>
              <a:xfrm>
                <a:off x="4071937" y="3033712"/>
                <a:ext cx="4045362" cy="788860"/>
              </a:xfrm>
              <a:custGeom>
                <a:avLst/>
                <a:gdLst>
                  <a:gd name="connsiteX0" fmla="*/ 3650933 w 4045362"/>
                  <a:gd name="connsiteY0" fmla="*/ 0 h 788860"/>
                  <a:gd name="connsiteX1" fmla="*/ 394430 w 4045362"/>
                  <a:gd name="connsiteY1" fmla="*/ 0 h 788860"/>
                  <a:gd name="connsiteX2" fmla="*/ 0 w 4045362"/>
                  <a:gd name="connsiteY2" fmla="*/ 394430 h 788860"/>
                  <a:gd name="connsiteX3" fmla="*/ 0 w 4045362"/>
                  <a:gd name="connsiteY3" fmla="*/ 394430 h 788860"/>
                  <a:gd name="connsiteX4" fmla="*/ 394430 w 4045362"/>
                  <a:gd name="connsiteY4" fmla="*/ 788861 h 788860"/>
                  <a:gd name="connsiteX5" fmla="*/ 3650933 w 4045362"/>
                  <a:gd name="connsiteY5" fmla="*/ 788861 h 788860"/>
                  <a:gd name="connsiteX6" fmla="*/ 4045363 w 4045362"/>
                  <a:gd name="connsiteY6" fmla="*/ 394430 h 788860"/>
                  <a:gd name="connsiteX7" fmla="*/ 4045363 w 4045362"/>
                  <a:gd name="connsiteY7" fmla="*/ 394430 h 788860"/>
                  <a:gd name="connsiteX8" fmla="*/ 3650933 w 4045362"/>
                  <a:gd name="connsiteY8" fmla="*/ 0 h 788860"/>
                  <a:gd name="connsiteX9" fmla="*/ 177451 w 4045362"/>
                  <a:gd name="connsiteY9" fmla="*/ 272320 h 788860"/>
                  <a:gd name="connsiteX10" fmla="*/ 111538 w 4045362"/>
                  <a:gd name="connsiteY10" fmla="*/ 206407 h 788860"/>
                  <a:gd name="connsiteX11" fmla="*/ 177451 w 4045362"/>
                  <a:gd name="connsiteY11" fmla="*/ 140494 h 788860"/>
                  <a:gd name="connsiteX12" fmla="*/ 243364 w 4045362"/>
                  <a:gd name="connsiteY12" fmla="*/ 206407 h 788860"/>
                  <a:gd name="connsiteX13" fmla="*/ 177451 w 4045362"/>
                  <a:gd name="connsiteY13" fmla="*/ 272320 h 78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45362" h="788860">
                    <a:moveTo>
                      <a:pt x="3650933" y="0"/>
                    </a:moveTo>
                    <a:lnTo>
                      <a:pt x="394430" y="0"/>
                    </a:lnTo>
                    <a:cubicBezTo>
                      <a:pt x="176594" y="0"/>
                      <a:pt x="0" y="176594"/>
                      <a:pt x="0" y="394430"/>
                    </a:cubicBezTo>
                    <a:lnTo>
                      <a:pt x="0" y="394430"/>
                    </a:lnTo>
                    <a:cubicBezTo>
                      <a:pt x="0" y="612267"/>
                      <a:pt x="176594" y="788861"/>
                      <a:pt x="394430" y="788861"/>
                    </a:cubicBezTo>
                    <a:lnTo>
                      <a:pt x="3650933" y="788861"/>
                    </a:lnTo>
                    <a:cubicBezTo>
                      <a:pt x="3868770" y="788861"/>
                      <a:pt x="4045363" y="612267"/>
                      <a:pt x="4045363" y="394430"/>
                    </a:cubicBezTo>
                    <a:lnTo>
                      <a:pt x="4045363" y="394430"/>
                    </a:lnTo>
                    <a:cubicBezTo>
                      <a:pt x="4045363" y="176594"/>
                      <a:pt x="3868770" y="0"/>
                      <a:pt x="3650933" y="0"/>
                    </a:cubicBezTo>
                    <a:close/>
                    <a:moveTo>
                      <a:pt x="177451" y="272320"/>
                    </a:moveTo>
                    <a:cubicBezTo>
                      <a:pt x="141065" y="272320"/>
                      <a:pt x="111538" y="242792"/>
                      <a:pt x="111538" y="206407"/>
                    </a:cubicBezTo>
                    <a:cubicBezTo>
                      <a:pt x="111538" y="170021"/>
                      <a:pt x="141065" y="140494"/>
                      <a:pt x="177451" y="140494"/>
                    </a:cubicBezTo>
                    <a:cubicBezTo>
                      <a:pt x="213836" y="140494"/>
                      <a:pt x="243364" y="170021"/>
                      <a:pt x="243364" y="206407"/>
                    </a:cubicBezTo>
                    <a:cubicBezTo>
                      <a:pt x="243364" y="242792"/>
                      <a:pt x="213836" y="272320"/>
                      <a:pt x="177451" y="272320"/>
                    </a:cubicBezTo>
                    <a:close/>
                  </a:path>
                </a:pathLst>
              </a:custGeom>
              <a:solidFill>
                <a:srgbClr val="3E9F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图形 10">
                <a:extLst>
                  <a:ext uri="{FF2B5EF4-FFF2-40B4-BE49-F238E27FC236}">
                    <a16:creationId xmlns:a16="http://schemas.microsoft.com/office/drawing/2014/main" id="{78232064-4E2C-9B91-23B1-50784EC2FE6E}"/>
                  </a:ext>
                </a:extLst>
              </p:cNvPr>
              <p:cNvSpPr/>
              <p:nvPr/>
            </p:nvSpPr>
            <p:spPr>
              <a:xfrm>
                <a:off x="4329474" y="3133724"/>
                <a:ext cx="3678650" cy="585787"/>
              </a:xfrm>
              <a:custGeom>
                <a:avLst/>
                <a:gdLst>
                  <a:gd name="connsiteX0" fmla="*/ 3385757 w 3678650"/>
                  <a:gd name="connsiteY0" fmla="*/ 0 h 585787"/>
                  <a:gd name="connsiteX1" fmla="*/ 3678650 w 3678650"/>
                  <a:gd name="connsiteY1" fmla="*/ 292894 h 585787"/>
                  <a:gd name="connsiteX2" fmla="*/ 3678650 w 3678650"/>
                  <a:gd name="connsiteY2" fmla="*/ 292894 h 585787"/>
                  <a:gd name="connsiteX3" fmla="*/ 3385757 w 3678650"/>
                  <a:gd name="connsiteY3" fmla="*/ 585788 h 585787"/>
                  <a:gd name="connsiteX4" fmla="*/ 292894 w 3678650"/>
                  <a:gd name="connsiteY4" fmla="*/ 585788 h 585787"/>
                  <a:gd name="connsiteX5" fmla="*/ 0 w 3678650"/>
                  <a:gd name="connsiteY5" fmla="*/ 292894 h 585787"/>
                  <a:gd name="connsiteX6" fmla="*/ 0 w 3678650"/>
                  <a:gd name="connsiteY6" fmla="*/ 292894 h 585787"/>
                  <a:gd name="connsiteX7" fmla="*/ 292894 w 3678650"/>
                  <a:gd name="connsiteY7" fmla="*/ 0 h 585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78650" h="585787">
                    <a:moveTo>
                      <a:pt x="3385757" y="0"/>
                    </a:moveTo>
                    <a:cubicBezTo>
                      <a:pt x="3547517" y="0"/>
                      <a:pt x="3678650" y="131133"/>
                      <a:pt x="3678650" y="292894"/>
                    </a:cubicBezTo>
                    <a:lnTo>
                      <a:pt x="3678650" y="292894"/>
                    </a:lnTo>
                    <a:cubicBezTo>
                      <a:pt x="3678650" y="454655"/>
                      <a:pt x="3547517" y="585788"/>
                      <a:pt x="3385757" y="585788"/>
                    </a:cubicBezTo>
                    <a:lnTo>
                      <a:pt x="292894" y="585788"/>
                    </a:lnTo>
                    <a:cubicBezTo>
                      <a:pt x="131133" y="585788"/>
                      <a:pt x="0" y="454655"/>
                      <a:pt x="0" y="292894"/>
                    </a:cubicBezTo>
                    <a:lnTo>
                      <a:pt x="0" y="292894"/>
                    </a:lnTo>
                    <a:cubicBezTo>
                      <a:pt x="0" y="131133"/>
                      <a:pt x="131133" y="0"/>
                      <a:pt x="2928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14">
                <a:extLst>
                  <a:ext uri="{FF2B5EF4-FFF2-40B4-BE49-F238E27FC236}">
                    <a16:creationId xmlns:a16="http://schemas.microsoft.com/office/drawing/2014/main" id="{B592A495-8575-FCC3-8BDD-8F7D528C50F9}"/>
                  </a:ext>
                </a:extLst>
              </p:cNvPr>
              <p:cNvSpPr/>
              <p:nvPr/>
            </p:nvSpPr>
            <p:spPr>
              <a:xfrm rot="1670400">
                <a:off x="4026282" y="3130447"/>
                <a:ext cx="248221" cy="96773"/>
              </a:xfrm>
              <a:custGeom>
                <a:avLst/>
                <a:gdLst>
                  <a:gd name="connsiteX0" fmla="*/ 199834 w 248221"/>
                  <a:gd name="connsiteY0" fmla="*/ 0 h 96773"/>
                  <a:gd name="connsiteX1" fmla="*/ 248221 w 248221"/>
                  <a:gd name="connsiteY1" fmla="*/ 48387 h 96773"/>
                  <a:gd name="connsiteX2" fmla="*/ 248221 w 248221"/>
                  <a:gd name="connsiteY2" fmla="*/ 48387 h 96773"/>
                  <a:gd name="connsiteX3" fmla="*/ 199834 w 248221"/>
                  <a:gd name="connsiteY3" fmla="*/ 96774 h 96773"/>
                  <a:gd name="connsiteX4" fmla="*/ 48387 w 248221"/>
                  <a:gd name="connsiteY4" fmla="*/ 96774 h 96773"/>
                  <a:gd name="connsiteX5" fmla="*/ 0 w 248221"/>
                  <a:gd name="connsiteY5" fmla="*/ 48387 h 96773"/>
                  <a:gd name="connsiteX6" fmla="*/ 0 w 248221"/>
                  <a:gd name="connsiteY6" fmla="*/ 48387 h 96773"/>
                  <a:gd name="connsiteX7" fmla="*/ 48387 w 248221"/>
                  <a:gd name="connsiteY7" fmla="*/ 0 h 96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8221" h="96773">
                    <a:moveTo>
                      <a:pt x="199834" y="0"/>
                    </a:moveTo>
                    <a:cubicBezTo>
                      <a:pt x="226558" y="0"/>
                      <a:pt x="248221" y="21664"/>
                      <a:pt x="248221" y="48387"/>
                    </a:cubicBezTo>
                    <a:lnTo>
                      <a:pt x="248221" y="48387"/>
                    </a:lnTo>
                    <a:cubicBezTo>
                      <a:pt x="248221" y="75110"/>
                      <a:pt x="226558" y="96774"/>
                      <a:pt x="199834" y="96774"/>
                    </a:cubicBezTo>
                    <a:lnTo>
                      <a:pt x="48387" y="96774"/>
                    </a:lnTo>
                    <a:cubicBezTo>
                      <a:pt x="21664" y="96774"/>
                      <a:pt x="0" y="75110"/>
                      <a:pt x="0" y="48387"/>
                    </a:cubicBezTo>
                    <a:lnTo>
                      <a:pt x="0" y="48387"/>
                    </a:lnTo>
                    <a:cubicBezTo>
                      <a:pt x="0" y="21664"/>
                      <a:pt x="21664" y="0"/>
                      <a:pt x="48387" y="0"/>
                    </a:cubicBezTo>
                    <a:close/>
                  </a:path>
                </a:pathLst>
              </a:custGeom>
              <a:solidFill>
                <a:srgbClr val="FFDF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3009FC3-1BBC-87C3-40F5-13B1243289B7}"/>
                </a:ext>
              </a:extLst>
            </p:cNvPr>
            <p:cNvSpPr txBox="1"/>
            <p:nvPr/>
          </p:nvSpPr>
          <p:spPr>
            <a:xfrm>
              <a:off x="4556222" y="3157154"/>
              <a:ext cx="3225150" cy="35457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zh-CN" altLang="en-US" sz="3200" b="1" dirty="0">
                  <a:solidFill>
                    <a:srgbClr val="3E9F00"/>
                  </a:solidFill>
                  <a:latin typeface="隶书" panose="02010509060101010101" pitchFamily="49" charset="-122"/>
                  <a:ea typeface="隶书" panose="02010509060101010101" pitchFamily="49" charset="-122"/>
                </a:rPr>
                <a:t>足立俭小队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E6D4924A-AC13-F4B1-051D-8699ECE8E26B}"/>
              </a:ext>
            </a:extLst>
          </p:cNvPr>
          <p:cNvSpPr txBox="1"/>
          <p:nvPr/>
        </p:nvSpPr>
        <p:spPr>
          <a:xfrm>
            <a:off x="4521895" y="5336749"/>
            <a:ext cx="5736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队长：吴子恒    成员：钱嘉成  唐梓宸  马信易</a:t>
            </a:r>
          </a:p>
        </p:txBody>
      </p:sp>
      <p:pic>
        <p:nvPicPr>
          <p:cNvPr id="14" name="图形 13">
            <a:extLst>
              <a:ext uri="{FF2B5EF4-FFF2-40B4-BE49-F238E27FC236}">
                <a16:creationId xmlns:a16="http://schemas.microsoft.com/office/drawing/2014/main" id="{01B1D5D8-B3AB-6A2F-3FC7-5EEAD2D86A6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52913" y="4405562"/>
            <a:ext cx="2219905" cy="93469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地图&#10;&#10;AI 生成的内容可能不正确。">
            <a:extLst>
              <a:ext uri="{FF2B5EF4-FFF2-40B4-BE49-F238E27FC236}">
                <a16:creationId xmlns:a16="http://schemas.microsoft.com/office/drawing/2014/main" id="{6D3DE205-4DFD-A250-2515-1981C8CDB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" y="0"/>
            <a:ext cx="12173965" cy="6858000"/>
          </a:xfrm>
          <a:prstGeom prst="rect">
            <a:avLst/>
          </a:prstGeom>
        </p:spPr>
      </p:pic>
      <p:pic>
        <p:nvPicPr>
          <p:cNvPr id="5" name="图片 4" descr="卡通人物&#10;&#10;AI 生成的内容可能不正确。">
            <a:hlinkClick r:id="rId3" action="ppaction://hlinksldjump"/>
            <a:extLst>
              <a:ext uri="{FF2B5EF4-FFF2-40B4-BE49-F238E27FC236}">
                <a16:creationId xmlns:a16="http://schemas.microsoft.com/office/drawing/2014/main" id="{10C528AD-8EB5-39D7-A958-5539E4CA49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353" y="3160059"/>
            <a:ext cx="1655854" cy="2003899"/>
          </a:xfrm>
          <a:prstGeom prst="rect">
            <a:avLst/>
          </a:prstGeom>
        </p:spPr>
      </p:pic>
      <p:pic>
        <p:nvPicPr>
          <p:cNvPr id="7" name="图片 6">
            <a:hlinkClick r:id="rId5" action="ppaction://hlinksldjump"/>
            <a:extLst>
              <a:ext uri="{FF2B5EF4-FFF2-40B4-BE49-F238E27FC236}">
                <a16:creationId xmlns:a16="http://schemas.microsoft.com/office/drawing/2014/main" id="{9BE08756-4CB7-65AC-EC91-76E2B255D6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942" y="3697942"/>
            <a:ext cx="1699834" cy="1774144"/>
          </a:xfrm>
          <a:prstGeom prst="rect">
            <a:avLst/>
          </a:prstGeom>
        </p:spPr>
      </p:pic>
      <p:pic>
        <p:nvPicPr>
          <p:cNvPr id="9" name="图片 8" descr="卡通人物&#10;&#10;AI 生成的内容可能不正确。">
            <a:hlinkClick r:id="rId7" action="ppaction://hlinksldjump"/>
            <a:extLst>
              <a:ext uri="{FF2B5EF4-FFF2-40B4-BE49-F238E27FC236}">
                <a16:creationId xmlns:a16="http://schemas.microsoft.com/office/drawing/2014/main" id="{ADAFBCFF-F96D-4D46-9B44-5E84EB867F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706" y="3230933"/>
            <a:ext cx="1453521" cy="2175980"/>
          </a:xfrm>
          <a:prstGeom prst="rect">
            <a:avLst/>
          </a:prstGeom>
        </p:spPr>
      </p:pic>
      <p:pic>
        <p:nvPicPr>
          <p:cNvPr id="11" name="图片 10" descr="卡通人物&#10;&#10;AI 生成的内容可能不正确。">
            <a:hlinkClick r:id="rId9" action="ppaction://hlinksldjump"/>
            <a:extLst>
              <a:ext uri="{FF2B5EF4-FFF2-40B4-BE49-F238E27FC236}">
                <a16:creationId xmlns:a16="http://schemas.microsoft.com/office/drawing/2014/main" id="{1179A665-7C27-717B-473C-8BDC4362B71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177" y="2070082"/>
            <a:ext cx="1111789" cy="98099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CA53992-7AC4-9DFD-677E-716B6979E8E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299" t="1886"/>
          <a:stretch>
            <a:fillRect/>
          </a:stretch>
        </p:blipFill>
        <p:spPr>
          <a:xfrm>
            <a:off x="287286" y="2756647"/>
            <a:ext cx="1140376" cy="2084294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3600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32"/>
          <p:cNvSpPr/>
          <p:nvPr/>
        </p:nvSpPr>
        <p:spPr>
          <a:xfrm>
            <a:off x="4240530" y="368935"/>
            <a:ext cx="371094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charset="-122"/>
                <a:ea typeface="思源黑体 Bold" panose="020B0800000000000000" charset="-122"/>
                <a:cs typeface="思源黑体 Regular"/>
              </a:rPr>
              <a:t>图标</a:t>
            </a:r>
            <a:endParaRPr lang="zh-CN" sz="28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charset="-122"/>
              <a:ea typeface="思源黑体 Bold" panose="020B0800000000000000" charset="-122"/>
              <a:cs typeface="思源黑体 Regular"/>
            </a:endParaRPr>
          </a:p>
        </p:txBody>
      </p:sp>
      <p:sp>
        <p:nvSpPr>
          <p:cNvPr id="3" name="Flowchart: Off-page Connector 22"/>
          <p:cNvSpPr/>
          <p:nvPr/>
        </p:nvSpPr>
        <p:spPr>
          <a:xfrm rot="2700000">
            <a:off x="6389769" y="1732202"/>
            <a:ext cx="801268" cy="780976"/>
          </a:xfrm>
          <a:prstGeom prst="rect">
            <a:avLst/>
          </a:prstGeom>
          <a:solidFill>
            <a:srgbClr val="6E7A6E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endParaRPr lang="en-US" sz="4800">
              <a:solidFill>
                <a:schemeClr val="tx1">
                  <a:lumMod val="65000"/>
                  <a:lumOff val="35000"/>
                </a:schemeClr>
              </a:solidFill>
              <a:latin typeface="思源黑体 Regular"/>
              <a:ea typeface="思源黑体 Regular"/>
              <a:cs typeface="+mn-ea"/>
              <a:sym typeface="思源黑体 Regular"/>
            </a:endParaRPr>
          </a:p>
        </p:txBody>
      </p:sp>
      <p:sp>
        <p:nvSpPr>
          <p:cNvPr id="29" name="Flowchart: Off-page Connector 32"/>
          <p:cNvSpPr/>
          <p:nvPr/>
        </p:nvSpPr>
        <p:spPr>
          <a:xfrm rot="2700000">
            <a:off x="6389768" y="3363097"/>
            <a:ext cx="801267" cy="780977"/>
          </a:xfrm>
          <a:prstGeom prst="rect">
            <a:avLst/>
          </a:prstGeom>
          <a:solidFill>
            <a:srgbClr val="1F4038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latin typeface="思源黑体 Regular"/>
              <a:ea typeface="思源黑体 Regular"/>
              <a:cs typeface="+mn-ea"/>
              <a:sym typeface="思源黑体 Regular"/>
            </a:endParaRPr>
          </a:p>
        </p:txBody>
      </p:sp>
      <p:sp>
        <p:nvSpPr>
          <p:cNvPr id="31" name="TextBox 76"/>
          <p:cNvSpPr txBox="1"/>
          <p:nvPr/>
        </p:nvSpPr>
        <p:spPr>
          <a:xfrm>
            <a:off x="7307392" y="1676045"/>
            <a:ext cx="2046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1F4038"/>
                </a:solidFill>
                <a:latin typeface="思源黑体 Bold" panose="020B0800000000000000" charset="-122"/>
                <a:ea typeface="思源黑体 Bold" panose="020B0800000000000000" charset="-122"/>
                <a:cs typeface="+mn-ea"/>
                <a:sym typeface="思源黑体 Regular"/>
              </a:rPr>
              <a:t>书本上的苹果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7307391" y="2045377"/>
            <a:ext cx="3357455" cy="628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6E7A6E"/>
                </a:solidFill>
                <a:latin typeface="思源黑体 Regular"/>
                <a:ea typeface="思源黑体 Regular"/>
                <a:cs typeface="+mn-ea"/>
                <a:sym typeface="思源黑体 Regular"/>
              </a:rPr>
              <a:t>其可以跳转之“责任”页面，书本上结出的果实代表这我们的盼望</a:t>
            </a:r>
          </a:p>
        </p:txBody>
      </p:sp>
      <p:sp>
        <p:nvSpPr>
          <p:cNvPr id="33" name="TextBox 76"/>
          <p:cNvSpPr txBox="1"/>
          <p:nvPr/>
        </p:nvSpPr>
        <p:spPr>
          <a:xfrm>
            <a:off x="7307392" y="3302116"/>
            <a:ext cx="1582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1F4038"/>
                </a:solidFill>
                <a:latin typeface="思源黑体 Bold" panose="020B0800000000000000" charset="-122"/>
                <a:ea typeface="思源黑体 Bold" panose="020B0800000000000000" charset="-122"/>
                <a:cs typeface="+mn-ea"/>
                <a:sym typeface="思源黑体 Regular"/>
              </a:rPr>
              <a:t>树上的相机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7329862" y="3670745"/>
            <a:ext cx="3357455" cy="628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6E7A6E"/>
                </a:solidFill>
                <a:latin typeface="思源黑体 Regular"/>
                <a:ea typeface="思源黑体 Regular"/>
                <a:cs typeface="+mn-ea"/>
                <a:sym typeface="思源黑体 Regular"/>
              </a:rPr>
              <a:t>其可以跳转至“摄影”页面，相机可以联想到图片</a:t>
            </a:r>
          </a:p>
        </p:txBody>
      </p:sp>
      <p:sp>
        <p:nvSpPr>
          <p:cNvPr id="37" name="Flowchart: Off-page Connector 22"/>
          <p:cNvSpPr/>
          <p:nvPr/>
        </p:nvSpPr>
        <p:spPr>
          <a:xfrm rot="2700000">
            <a:off x="4855137" y="1732838"/>
            <a:ext cx="801268" cy="780976"/>
          </a:xfrm>
          <a:prstGeom prst="rect">
            <a:avLst/>
          </a:prstGeom>
          <a:solidFill>
            <a:srgbClr val="1F4038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endParaRPr lang="en-US" sz="4800">
              <a:solidFill>
                <a:schemeClr val="tx1">
                  <a:lumMod val="65000"/>
                  <a:lumOff val="35000"/>
                </a:schemeClr>
              </a:solidFill>
              <a:latin typeface="思源黑体 Regular"/>
              <a:ea typeface="思源黑体 Regular"/>
              <a:cs typeface="+mn-ea"/>
              <a:sym typeface="思源黑体 Regular"/>
            </a:endParaRPr>
          </a:p>
        </p:txBody>
      </p:sp>
      <p:sp>
        <p:nvSpPr>
          <p:cNvPr id="39" name="Flowchart: Off-page Connector 32"/>
          <p:cNvSpPr/>
          <p:nvPr/>
        </p:nvSpPr>
        <p:spPr>
          <a:xfrm rot="2700000">
            <a:off x="4855137" y="3363098"/>
            <a:ext cx="801267" cy="780977"/>
          </a:xfrm>
          <a:prstGeom prst="rect">
            <a:avLst/>
          </a:prstGeom>
          <a:solidFill>
            <a:srgbClr val="6E7A6E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latin typeface="思源黑体 Regular"/>
              <a:ea typeface="思源黑体 Regular"/>
              <a:cs typeface="+mn-ea"/>
              <a:sym typeface="思源黑体 Regular"/>
            </a:endParaRPr>
          </a:p>
        </p:txBody>
      </p:sp>
      <p:sp>
        <p:nvSpPr>
          <p:cNvPr id="43" name="TextBox 76"/>
          <p:cNvSpPr txBox="1"/>
          <p:nvPr/>
        </p:nvSpPr>
        <p:spPr>
          <a:xfrm>
            <a:off x="2915960" y="1676045"/>
            <a:ext cx="1780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solidFill>
                  <a:srgbClr val="1F4038"/>
                </a:solidFill>
                <a:latin typeface="思源黑体 Bold" panose="020B0800000000000000" charset="-122"/>
                <a:ea typeface="思源黑体 Bold" panose="020B0800000000000000" charset="-122"/>
                <a:cs typeface="+mn-ea"/>
                <a:sym typeface="思源黑体 Regular"/>
              </a:rPr>
              <a:t>气球上的音乐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1203565" y="2127968"/>
            <a:ext cx="3357455" cy="628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6E7A6E"/>
                </a:solidFill>
                <a:latin typeface="思源黑体 Regular"/>
                <a:ea typeface="思源黑体 Regular"/>
                <a:cs typeface="+mn-ea"/>
                <a:sym typeface="思源黑体 Regular"/>
              </a:rPr>
              <a:t>其可以跳转到音乐页面，意味畅听有关节俭的音乐</a:t>
            </a:r>
          </a:p>
        </p:txBody>
      </p:sp>
      <p:sp>
        <p:nvSpPr>
          <p:cNvPr id="45" name="TextBox 76"/>
          <p:cNvSpPr txBox="1"/>
          <p:nvPr/>
        </p:nvSpPr>
        <p:spPr>
          <a:xfrm>
            <a:off x="2981093" y="3302116"/>
            <a:ext cx="17148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solidFill>
                  <a:srgbClr val="1F4038"/>
                </a:solidFill>
                <a:latin typeface="思源黑体 Bold" panose="020B0800000000000000" charset="-122"/>
                <a:ea typeface="思源黑体 Bold" panose="020B0800000000000000" charset="-122"/>
                <a:cs typeface="+mn-ea"/>
                <a:sym typeface="思源黑体 Regular"/>
              </a:rPr>
              <a:t>树底下的鞋子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1326157" y="3623899"/>
            <a:ext cx="3357455" cy="348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400" dirty="0">
                <a:solidFill>
                  <a:srgbClr val="6E7A6E"/>
                </a:solidFill>
                <a:latin typeface="思源黑体 Regular"/>
                <a:ea typeface="思源黑体 Regular"/>
                <a:cs typeface="+mn-ea"/>
                <a:sym typeface="思源黑体 Regular"/>
              </a:rPr>
              <a:t>其可以跳转至“行动”页面，鞋子象征实践</a:t>
            </a:r>
          </a:p>
        </p:txBody>
      </p:sp>
      <p:sp>
        <p:nvSpPr>
          <p:cNvPr id="49" name="文本框 6"/>
          <p:cNvSpPr txBox="1">
            <a:spLocks noChangeArrowheads="1"/>
          </p:cNvSpPr>
          <p:nvPr/>
        </p:nvSpPr>
        <p:spPr bwMode="auto">
          <a:xfrm>
            <a:off x="4967048" y="1861269"/>
            <a:ext cx="5778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buFontTx/>
              <a:buNone/>
              <a:defRPr sz="36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5pPr>
            <a:lvl6pPr>
              <a:defRPr>
                <a:latin typeface="Arial" panose="020B0604020202020204"/>
                <a:ea typeface="宋体" panose="02010600030101010101" pitchFamily="2" charset="-122"/>
              </a:defRPr>
            </a:lvl6pPr>
            <a:lvl7pPr>
              <a:defRPr>
                <a:latin typeface="Arial" panose="020B0604020202020204"/>
                <a:ea typeface="宋体" panose="02010600030101010101" pitchFamily="2" charset="-122"/>
              </a:defRPr>
            </a:lvl7pPr>
            <a:lvl8pPr>
              <a:defRPr>
                <a:latin typeface="Arial" panose="020B0604020202020204"/>
                <a:ea typeface="宋体" panose="02010600030101010101" pitchFamily="2" charset="-122"/>
              </a:defRPr>
            </a:lvl8pPr>
            <a:lvl9pPr>
              <a:defRPr>
                <a:latin typeface="Arial" panose="020B0604020202020204"/>
                <a:ea typeface="宋体" panose="02010600030101010101" pitchFamily="2" charset="-122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思源黑体 Regular"/>
                <a:ea typeface="思源黑体 Regular"/>
                <a:cs typeface="思源黑体 Regular"/>
              </a:rPr>
              <a:t>01</a:t>
            </a:r>
          </a:p>
        </p:txBody>
      </p:sp>
      <p:sp>
        <p:nvSpPr>
          <p:cNvPr id="50" name="文本框 6"/>
          <p:cNvSpPr txBox="1">
            <a:spLocks noChangeArrowheads="1"/>
          </p:cNvSpPr>
          <p:nvPr/>
        </p:nvSpPr>
        <p:spPr bwMode="auto">
          <a:xfrm>
            <a:off x="6494257" y="1861269"/>
            <a:ext cx="5778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CN" sz="2800">
                <a:solidFill>
                  <a:schemeClr val="bg1"/>
                </a:solidFill>
                <a:latin typeface="思源黑体 Regular"/>
                <a:ea typeface="思源黑体 Regular"/>
                <a:cs typeface="思源黑体 Regular"/>
              </a:rPr>
              <a:t>02</a:t>
            </a:r>
          </a:p>
        </p:txBody>
      </p:sp>
      <p:sp>
        <p:nvSpPr>
          <p:cNvPr id="51" name="文本框 6"/>
          <p:cNvSpPr txBox="1">
            <a:spLocks noChangeArrowheads="1"/>
          </p:cNvSpPr>
          <p:nvPr/>
        </p:nvSpPr>
        <p:spPr bwMode="auto">
          <a:xfrm>
            <a:off x="4967048" y="3477979"/>
            <a:ext cx="5778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buFontTx/>
              <a:buNone/>
              <a:defRPr sz="36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5pPr>
            <a:lvl6pPr>
              <a:defRPr>
                <a:latin typeface="Arial" panose="020B0604020202020204"/>
                <a:ea typeface="宋体" panose="02010600030101010101" pitchFamily="2" charset="-122"/>
              </a:defRPr>
            </a:lvl6pPr>
            <a:lvl7pPr>
              <a:defRPr>
                <a:latin typeface="Arial" panose="020B0604020202020204"/>
                <a:ea typeface="宋体" panose="02010600030101010101" pitchFamily="2" charset="-122"/>
              </a:defRPr>
            </a:lvl7pPr>
            <a:lvl8pPr>
              <a:defRPr>
                <a:latin typeface="Arial" panose="020B0604020202020204"/>
                <a:ea typeface="宋体" panose="02010600030101010101" pitchFamily="2" charset="-122"/>
              </a:defRPr>
            </a:lvl8pPr>
            <a:lvl9pPr>
              <a:defRPr>
                <a:latin typeface="Arial" panose="020B0604020202020204"/>
                <a:ea typeface="宋体" panose="02010600030101010101" pitchFamily="2" charset="-122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思源黑体 Regular"/>
                <a:ea typeface="思源黑体 Regular"/>
                <a:cs typeface="思源黑体 Regular"/>
              </a:rPr>
              <a:t>03</a:t>
            </a:r>
          </a:p>
        </p:txBody>
      </p:sp>
      <p:sp>
        <p:nvSpPr>
          <p:cNvPr id="52" name="文本框 6"/>
          <p:cNvSpPr txBox="1">
            <a:spLocks noChangeArrowheads="1"/>
          </p:cNvSpPr>
          <p:nvPr/>
        </p:nvSpPr>
        <p:spPr bwMode="auto">
          <a:xfrm>
            <a:off x="6494257" y="3477979"/>
            <a:ext cx="5778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CN" sz="2800">
                <a:solidFill>
                  <a:schemeClr val="bg1"/>
                </a:solidFill>
                <a:latin typeface="思源黑体 Regular"/>
                <a:ea typeface="思源黑体 Regular"/>
                <a:cs typeface="思源黑体 Regular"/>
              </a:rPr>
              <a:t>04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C58448-D56D-65B3-F8FB-4F6A50FE9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56" y="1195252"/>
            <a:ext cx="1330157" cy="19913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99784A0-574D-C8D1-E8F1-945B1E36B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7767" y="1445982"/>
            <a:ext cx="1133475" cy="10001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BFF0474-A25F-5085-084D-8561BC3080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325" y="2963900"/>
            <a:ext cx="1513218" cy="157937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F6E4CE7-34A1-D4E2-1AD2-4CBDB4EAD6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2280" y="2815439"/>
            <a:ext cx="1359395" cy="1645128"/>
          </a:xfrm>
          <a:prstGeom prst="rect">
            <a:avLst/>
          </a:prstGeom>
        </p:spPr>
      </p:pic>
      <p:pic>
        <p:nvPicPr>
          <p:cNvPr id="6" name="图形 5" descr="上一步 纯色填充">
            <a:hlinkClick r:id="rId7" action="ppaction://hlinksldjump"/>
            <a:extLst>
              <a:ext uri="{FF2B5EF4-FFF2-40B4-BE49-F238E27FC236}">
                <a16:creationId xmlns:a16="http://schemas.microsoft.com/office/drawing/2014/main" id="{F659178A-0009-8C69-38A4-A2E25D7DF9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5044" y="5821553"/>
            <a:ext cx="914400" cy="914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956050" y="3112770"/>
            <a:ext cx="4279900" cy="76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日常生活</a:t>
            </a:r>
          </a:p>
        </p:txBody>
      </p:sp>
      <p:sp>
        <p:nvSpPr>
          <p:cNvPr id="4" name="矩形 3"/>
          <p:cNvSpPr/>
          <p:nvPr/>
        </p:nvSpPr>
        <p:spPr>
          <a:xfrm>
            <a:off x="2863541" y="3992509"/>
            <a:ext cx="6286500" cy="704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将一个宏大的“节俭”与“绿色生活”主题，解构成一个可供用户轻松探索、充满诗意和正向反馈的沉浸式数字乐园。</a:t>
            </a:r>
          </a:p>
        </p:txBody>
      </p:sp>
      <p:sp>
        <p:nvSpPr>
          <p:cNvPr id="6" name="矩形: 圆角 5"/>
          <p:cNvSpPr/>
          <p:nvPr/>
        </p:nvSpPr>
        <p:spPr>
          <a:xfrm>
            <a:off x="4663440" y="2179955"/>
            <a:ext cx="2865120" cy="592455"/>
          </a:xfrm>
          <a:prstGeom prst="roundRect">
            <a:avLst>
              <a:gd name="adj" fmla="val 50000"/>
            </a:avLst>
          </a:prstGeom>
          <a:solidFill>
            <a:srgbClr val="5B817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33340" y="2183765"/>
            <a:ext cx="1924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solidFill>
                  <a:schemeClr val="bg1"/>
                </a:solidFill>
                <a:cs typeface="+mn-ea"/>
                <a:sym typeface="+mn-lt"/>
              </a:rPr>
              <a:t>PART 03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1320DB0-8744-C1C1-EF30-01F846E02813}"/>
              </a:ext>
            </a:extLst>
          </p:cNvPr>
          <p:cNvSpPr/>
          <p:nvPr/>
        </p:nvSpPr>
        <p:spPr>
          <a:xfrm>
            <a:off x="1099694" y="1659699"/>
            <a:ext cx="9797950" cy="35394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图像设计原理页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页面结构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：左侧放 </a:t>
            </a:r>
            <a:r>
              <a:rPr lang="en-US" altLang="zh-CN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4 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个核心图标截图（书本苹果、树上相机等），右侧对应列原理 </a:t>
            </a:r>
            <a:r>
              <a:rPr lang="en-US" altLang="zh-CN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+ 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隐喻说明。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可视化元素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：给图标添加标注框，注明 “图标→寓意→功能”（如 “鞋子图标→象征实践→跳转行动页”）。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风格契合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：页面背景用浅绿底，保持与网页色彩一致的视觉连贯性。</a:t>
            </a:r>
          </a:p>
          <a:p>
            <a:pPr algn="ctr"/>
            <a:endParaRPr lang="zh-CN" altLang="en-US" sz="2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4" name="图形 3">
            <a:hlinkClick r:id="rId3" action="ppaction://hlinksldjump"/>
            <a:extLst>
              <a:ext uri="{FF2B5EF4-FFF2-40B4-BE49-F238E27FC236}">
                <a16:creationId xmlns:a16="http://schemas.microsoft.com/office/drawing/2014/main" id="{645D03B2-B779-E31A-5ADF-FF563F7FE02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40280" y="5066855"/>
            <a:ext cx="559924" cy="55733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8D9B1A9-057A-9480-9622-5BEF1A1B8A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380" y="4198036"/>
            <a:ext cx="1133633" cy="1000265"/>
          </a:xfrm>
          <a:prstGeom prst="rect">
            <a:avLst/>
          </a:prstGeom>
        </p:spPr>
      </p:pic>
      <p:pic>
        <p:nvPicPr>
          <p:cNvPr id="3" name="图形 2" descr="上一步 纯色填充">
            <a:hlinkClick r:id="rId3" action="ppaction://hlinksldjump"/>
            <a:extLst>
              <a:ext uri="{FF2B5EF4-FFF2-40B4-BE49-F238E27FC236}">
                <a16:creationId xmlns:a16="http://schemas.microsoft.com/office/drawing/2014/main" id="{338D05EB-0757-5783-8752-E1BEC5D279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5044" y="58215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5338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3AB3560-8A87-3891-FFD7-C79E164A3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8" y="-336176"/>
            <a:ext cx="12192000" cy="7460692"/>
          </a:xfrm>
          <a:prstGeom prst="rect">
            <a:avLst/>
          </a:prstGeom>
        </p:spPr>
      </p:pic>
      <p:pic>
        <p:nvPicPr>
          <p:cNvPr id="2" name="图形 1" descr="上一步 纯色填充">
            <a:hlinkClick r:id="rId3" action="ppaction://hlinksldjump"/>
            <a:extLst>
              <a:ext uri="{FF2B5EF4-FFF2-40B4-BE49-F238E27FC236}">
                <a16:creationId xmlns:a16="http://schemas.microsoft.com/office/drawing/2014/main" id="{031AE618-1948-424B-68BE-8CE88B1A7E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5044" y="58215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50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07881E0-0823-7560-6BCE-03FA9497C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549" y="0"/>
            <a:ext cx="8758903" cy="6858000"/>
          </a:xfrm>
          <a:prstGeom prst="rect">
            <a:avLst/>
          </a:prstGeom>
          <a:solidFill>
            <a:srgbClr val="F9FFF3"/>
          </a:solidFill>
        </p:spPr>
      </p:pic>
      <p:pic>
        <p:nvPicPr>
          <p:cNvPr id="2" name="图形 1" descr="上一步 纯色填充">
            <a:hlinkClick r:id="rId3" action="ppaction://hlinksldjump"/>
            <a:extLst>
              <a:ext uri="{FF2B5EF4-FFF2-40B4-BE49-F238E27FC236}">
                <a16:creationId xmlns:a16="http://schemas.microsoft.com/office/drawing/2014/main" id="{6581B9E8-111C-2D13-3C5A-7CE98430C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5044" y="58215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0121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F0F294C-A4BF-298A-51C7-5E6CD56C2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885" y="0"/>
            <a:ext cx="8796231" cy="6858000"/>
          </a:xfrm>
          <a:prstGeom prst="rect">
            <a:avLst/>
          </a:prstGeom>
        </p:spPr>
      </p:pic>
      <p:pic>
        <p:nvPicPr>
          <p:cNvPr id="2" name="图形 1" descr="上一步 纯色填充">
            <a:hlinkClick r:id="rId3" action="ppaction://hlinksldjump"/>
            <a:extLst>
              <a:ext uri="{FF2B5EF4-FFF2-40B4-BE49-F238E27FC236}">
                <a16:creationId xmlns:a16="http://schemas.microsoft.com/office/drawing/2014/main" id="{6EE390DE-F504-213A-44F9-DBA558DC5B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5044" y="58215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25289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5-10-25 21-57-40">
            <a:hlinkClick r:id="" action="ppaction://media"/>
            <a:extLst>
              <a:ext uri="{FF2B5EF4-FFF2-40B4-BE49-F238E27FC236}">
                <a16:creationId xmlns:a16="http://schemas.microsoft.com/office/drawing/2014/main" id="{EA1EF79A-890A-2C22-CE04-4CCF5B17A5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085" y="88246"/>
            <a:ext cx="12035118" cy="6769754"/>
          </a:xfrm>
          <a:prstGeom prst="rect">
            <a:avLst/>
          </a:prstGeom>
        </p:spPr>
      </p:pic>
      <p:pic>
        <p:nvPicPr>
          <p:cNvPr id="3" name="图形 2" descr="上一步 纯色填充">
            <a:hlinkClick r:id="rId5" action="ppaction://hlinksldjump"/>
            <a:extLst>
              <a:ext uri="{FF2B5EF4-FFF2-40B4-BE49-F238E27FC236}">
                <a16:creationId xmlns:a16="http://schemas.microsoft.com/office/drawing/2014/main" id="{7E133392-18F5-786B-1764-820160D1AB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5044" y="58215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66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F23E67-B6A3-F7AC-113A-3DD776DF7A7E}"/>
              </a:ext>
            </a:extLst>
          </p:cNvPr>
          <p:cNvSpPr/>
          <p:nvPr/>
        </p:nvSpPr>
        <p:spPr>
          <a:xfrm>
            <a:off x="1455107" y="1407845"/>
            <a:ext cx="9281786" cy="43704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文字设计原理页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页面结构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：左侧截取网页关键文字示例（口号、互动文案、功能提示），右侧分点列原理。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可视化元素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：给文字示例标注重难点（如加粗展示 “崇节尚俭 廉韵润心” 的简洁性，标注 “你好呀，我的旅人” 的共情性）。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逻辑清晰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：用 “文字类型→设计亮点→原理支撑” 的列表呈现，让观众快速 </a:t>
            </a:r>
            <a:r>
              <a:rPr lang="en-US" altLang="zh-CN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get 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核心</a:t>
            </a:r>
          </a:p>
          <a:p>
            <a:pPr algn="ctr"/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24932ADD-ED16-587B-8D91-30BAE995B08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2459" y="4860099"/>
            <a:ext cx="10402866" cy="2061902"/>
          </a:xfrm>
          <a:prstGeom prst="rect">
            <a:avLst/>
          </a:prstGeom>
        </p:spPr>
      </p:pic>
      <p:pic>
        <p:nvPicPr>
          <p:cNvPr id="3" name="图形 2" descr="上一步 纯色填充">
            <a:hlinkClick r:id="rId5" action="ppaction://hlinksldjump"/>
            <a:extLst>
              <a:ext uri="{FF2B5EF4-FFF2-40B4-BE49-F238E27FC236}">
                <a16:creationId xmlns:a16="http://schemas.microsoft.com/office/drawing/2014/main" id="{DEA7FA05-01E9-3F99-E398-EDC5947EA9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5044" y="58215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66616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5B18E35-3474-58F3-9FB0-AE4EF57F89D1}"/>
              </a:ext>
            </a:extLst>
          </p:cNvPr>
          <p:cNvSpPr/>
          <p:nvPr/>
        </p:nvSpPr>
        <p:spPr>
          <a:xfrm>
            <a:off x="4663440" y="2179955"/>
            <a:ext cx="2865120" cy="592455"/>
          </a:xfrm>
          <a:prstGeom prst="roundRect">
            <a:avLst>
              <a:gd name="adj" fmla="val 50000"/>
            </a:avLst>
          </a:prstGeom>
          <a:solidFill>
            <a:srgbClr val="5B817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3307FF0-CD52-045C-C0C8-6AB075324D4D}"/>
              </a:ext>
            </a:extLst>
          </p:cNvPr>
          <p:cNvSpPr txBox="1"/>
          <p:nvPr/>
        </p:nvSpPr>
        <p:spPr>
          <a:xfrm>
            <a:off x="5133340" y="2183765"/>
            <a:ext cx="1924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cs typeface="+mn-ea"/>
                <a:sym typeface="+mn-lt"/>
              </a:rPr>
              <a:t>PART 04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A0C42F8-B564-C183-1921-2A4E3F2A5BFB}"/>
              </a:ext>
            </a:extLst>
          </p:cNvPr>
          <p:cNvSpPr/>
          <p:nvPr/>
        </p:nvSpPr>
        <p:spPr>
          <a:xfrm>
            <a:off x="3956050" y="3112770"/>
            <a:ext cx="4279900" cy="76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留言书屋</a:t>
            </a:r>
          </a:p>
        </p:txBody>
      </p:sp>
    </p:spTree>
    <p:extLst>
      <p:ext uri="{BB962C8B-B14F-4D97-AF65-F5344CB8AC3E}">
        <p14:creationId xmlns:p14="http://schemas.microsoft.com/office/powerpoint/2010/main" val="323333184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152A75B-E076-E2AC-786D-FB6783E69341}"/>
              </a:ext>
            </a:extLst>
          </p:cNvPr>
          <p:cNvSpPr/>
          <p:nvPr/>
        </p:nvSpPr>
        <p:spPr>
          <a:xfrm>
            <a:off x="1321497" y="1727259"/>
            <a:ext cx="9344416" cy="310854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主题设计原理页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页面结构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：顶部放网页主题口号截图 </a:t>
            </a:r>
            <a:r>
              <a:rPr lang="en-US" altLang="zh-CN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+ 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核心定义，中间分 </a:t>
            </a:r>
            <a:r>
              <a:rPr lang="en-US" altLang="zh-CN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3 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点列原理（配简短解释），底部放 “旅人探索” 叙事逻辑图。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可视化元素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：插入网页主页截图，用箭头标注 “封面→责任→行动→留言” 的探索路径。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文字风格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：标题加粗（如 “主题设计：让节俭理念可探索、可参与”），正文用短句，避免冗长。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A9B3A4E9-176D-9AD3-DE1A-CA6F7F928C0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08312" y="4596090"/>
            <a:ext cx="1747382" cy="169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847638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642847D-E4BB-639B-E01A-12C5DE1DF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03" y="0"/>
            <a:ext cx="12129194" cy="6858000"/>
          </a:xfrm>
          <a:prstGeom prst="rect">
            <a:avLst/>
          </a:prstGeom>
        </p:spPr>
      </p:pic>
      <p:pic>
        <p:nvPicPr>
          <p:cNvPr id="2" name="图形 1" descr="上一步 纯色填充">
            <a:hlinkClick r:id="rId4" action="ppaction://hlinksldjump"/>
            <a:extLst>
              <a:ext uri="{FF2B5EF4-FFF2-40B4-BE49-F238E27FC236}">
                <a16:creationId xmlns:a16="http://schemas.microsoft.com/office/drawing/2014/main" id="{1CB5CEB3-F163-D108-D7B0-84CDAA72A2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5044" y="5821553"/>
            <a:ext cx="914400" cy="914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99DF34F6-FD21-0161-95B2-29FC122E27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4316"/>
          <a:stretch>
            <a:fillRect/>
          </a:stretch>
        </p:blipFill>
        <p:spPr>
          <a:xfrm>
            <a:off x="0" y="0"/>
            <a:ext cx="12267156" cy="6939815"/>
          </a:xfrm>
          <a:prstGeom prst="rect">
            <a:avLst/>
          </a:prstGeom>
        </p:spPr>
      </p:pic>
      <p:pic>
        <p:nvPicPr>
          <p:cNvPr id="2" name="图形 1" descr="上一步 纯色填充">
            <a:hlinkClick r:id="rId4" action="ppaction://hlinksldjump"/>
            <a:extLst>
              <a:ext uri="{FF2B5EF4-FFF2-40B4-BE49-F238E27FC236}">
                <a16:creationId xmlns:a16="http://schemas.microsoft.com/office/drawing/2014/main" id="{B437A670-6FAB-CE78-A711-5E3E829B40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5044" y="5821553"/>
            <a:ext cx="914400" cy="914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562B488-EDB8-350B-6C24-C3926C61A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2791" cy="72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03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718310" y="1935174"/>
            <a:ext cx="8755380" cy="1245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750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Bold" panose="020B0800000000000000" charset="-122"/>
                <a:ea typeface="思源黑体 Bold" panose="020B0800000000000000" charset="-122"/>
                <a:cs typeface="思源黑体 Regular"/>
              </a:rPr>
              <a:t>感谢各位老师的观看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546862" y="3548380"/>
            <a:ext cx="9098280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Regular"/>
                <a:ea typeface="思源黑体 Regular"/>
                <a:cs typeface="思源黑体 Regular"/>
              </a:rPr>
              <a:t>We are the champion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思源黑体 Regular"/>
              </a:rPr>
              <a:t>We are the champion We are the champion We are the champion We are the champion We are the champion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/>
          <p:nvPr/>
        </p:nvSpPr>
        <p:spPr>
          <a:xfrm>
            <a:off x="4036767" y="1133033"/>
            <a:ext cx="41188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/>
                <a:ea typeface="思源黑体 Regular"/>
                <a:cs typeface="思源黑体 Regular"/>
              </a:rPr>
              <a:t>目录</a:t>
            </a:r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/>
                <a:ea typeface="思源黑体 Regular"/>
                <a:cs typeface="思源黑体 Regular"/>
              </a:rPr>
              <a:t>Contents</a:t>
            </a:r>
          </a:p>
        </p:txBody>
      </p:sp>
      <p:sp>
        <p:nvSpPr>
          <p:cNvPr id="5" name="文本框 6"/>
          <p:cNvSpPr>
            <a:spLocks noChangeArrowheads="1"/>
          </p:cNvSpPr>
          <p:nvPr/>
        </p:nvSpPr>
        <p:spPr bwMode="auto">
          <a:xfrm>
            <a:off x="2383937" y="2720335"/>
            <a:ext cx="801234" cy="798670"/>
          </a:xfrm>
          <a:prstGeom prst="ellipse">
            <a:avLst/>
          </a:prstGeom>
          <a:solidFill>
            <a:srgbClr val="5B7F72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800">
              <a:solidFill>
                <a:schemeClr val="accent1"/>
              </a:solidFill>
              <a:latin typeface="思源黑体 Regular"/>
              <a:ea typeface="思源黑体 Regular"/>
              <a:cs typeface="思源黑体 Regular"/>
            </a:endParaRPr>
          </a:p>
        </p:txBody>
      </p:sp>
      <p:sp>
        <p:nvSpPr>
          <p:cNvPr id="6" name="文本框 6"/>
          <p:cNvSpPr txBox="1">
            <a:spLocks noChangeArrowheads="1"/>
          </p:cNvSpPr>
          <p:nvPr/>
        </p:nvSpPr>
        <p:spPr bwMode="auto">
          <a:xfrm>
            <a:off x="2572796" y="2836629"/>
            <a:ext cx="4235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buFontTx/>
              <a:buNone/>
              <a:defRPr sz="36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5pPr>
            <a:lvl6pPr>
              <a:defRPr>
                <a:latin typeface="Arial" panose="020B0604020202020204"/>
                <a:ea typeface="宋体" panose="02010600030101010101" pitchFamily="2" charset="-122"/>
              </a:defRPr>
            </a:lvl6pPr>
            <a:lvl7pPr>
              <a:defRPr>
                <a:latin typeface="Arial" panose="020B0604020202020204"/>
                <a:ea typeface="宋体" panose="02010600030101010101" pitchFamily="2" charset="-122"/>
              </a:defRPr>
            </a:lvl7pPr>
            <a:lvl8pPr>
              <a:defRPr>
                <a:latin typeface="Arial" panose="020B0604020202020204"/>
                <a:ea typeface="宋体" panose="02010600030101010101" pitchFamily="2" charset="-122"/>
              </a:defRPr>
            </a:lvl8pPr>
            <a:lvl9pPr>
              <a:defRPr>
                <a:latin typeface="Arial" panose="020B0604020202020204"/>
                <a:ea typeface="宋体" panose="02010600030101010101" pitchFamily="2" charset="-122"/>
              </a:defRPr>
            </a:lvl9pPr>
          </a:lstStyle>
          <a:p>
            <a:r>
              <a:rPr lang="en-US" altLang="zh-CN" sz="2800">
                <a:solidFill>
                  <a:schemeClr val="bg1"/>
                </a:solidFill>
                <a:latin typeface="思源黑体 Regular"/>
                <a:ea typeface="思源黑体 Regular"/>
                <a:cs typeface="思源黑体 Regular"/>
              </a:rPr>
              <a:t>01</a:t>
            </a:r>
          </a:p>
        </p:txBody>
      </p:sp>
      <p:sp>
        <p:nvSpPr>
          <p:cNvPr id="7" name="文本框 6"/>
          <p:cNvSpPr>
            <a:spLocks noChangeArrowheads="1"/>
          </p:cNvSpPr>
          <p:nvPr/>
        </p:nvSpPr>
        <p:spPr bwMode="auto">
          <a:xfrm>
            <a:off x="2383937" y="4570516"/>
            <a:ext cx="801234" cy="798670"/>
          </a:xfrm>
          <a:prstGeom prst="ellipse">
            <a:avLst/>
          </a:prstGeom>
          <a:solidFill>
            <a:srgbClr val="5B7F72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800">
              <a:solidFill>
                <a:schemeClr val="accent1"/>
              </a:solidFill>
              <a:latin typeface="思源黑体 Regular"/>
              <a:ea typeface="思源黑体 Regular"/>
              <a:cs typeface="思源黑体 Regular"/>
            </a:endParaRPr>
          </a:p>
        </p:txBody>
      </p:sp>
      <p:sp>
        <p:nvSpPr>
          <p:cNvPr id="8" name="文本框 6"/>
          <p:cNvSpPr txBox="1">
            <a:spLocks noChangeArrowheads="1"/>
          </p:cNvSpPr>
          <p:nvPr/>
        </p:nvSpPr>
        <p:spPr bwMode="auto">
          <a:xfrm>
            <a:off x="2536727" y="4706380"/>
            <a:ext cx="4956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buFontTx/>
              <a:buNone/>
              <a:defRPr sz="36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5pPr>
            <a:lvl6pPr>
              <a:defRPr>
                <a:latin typeface="Arial" panose="020B0604020202020204"/>
                <a:ea typeface="宋体" panose="02010600030101010101" pitchFamily="2" charset="-122"/>
              </a:defRPr>
            </a:lvl6pPr>
            <a:lvl7pPr>
              <a:defRPr>
                <a:latin typeface="Arial" panose="020B0604020202020204"/>
                <a:ea typeface="宋体" panose="02010600030101010101" pitchFamily="2" charset="-122"/>
              </a:defRPr>
            </a:lvl7pPr>
            <a:lvl8pPr>
              <a:defRPr>
                <a:latin typeface="Arial" panose="020B0604020202020204"/>
                <a:ea typeface="宋体" panose="02010600030101010101" pitchFamily="2" charset="-122"/>
              </a:defRPr>
            </a:lvl8pPr>
            <a:lvl9pPr>
              <a:defRPr>
                <a:latin typeface="Arial" panose="020B0604020202020204"/>
                <a:ea typeface="宋体" panose="02010600030101010101" pitchFamily="2" charset="-122"/>
              </a:defRPr>
            </a:lvl9pPr>
          </a:lstStyle>
          <a:p>
            <a:r>
              <a:rPr lang="en-US" altLang="zh-CN" sz="2800">
                <a:solidFill>
                  <a:schemeClr val="bg1"/>
                </a:solidFill>
                <a:latin typeface="思源黑体 Regular"/>
                <a:ea typeface="思源黑体 Regular"/>
                <a:cs typeface="思源黑体 Regular"/>
              </a:rPr>
              <a:t>03</a:t>
            </a:r>
          </a:p>
        </p:txBody>
      </p:sp>
      <p:sp>
        <p:nvSpPr>
          <p:cNvPr id="9" name="文本框 6"/>
          <p:cNvSpPr>
            <a:spLocks noChangeArrowheads="1"/>
          </p:cNvSpPr>
          <p:nvPr/>
        </p:nvSpPr>
        <p:spPr bwMode="auto">
          <a:xfrm>
            <a:off x="6632756" y="4570516"/>
            <a:ext cx="801234" cy="798670"/>
          </a:xfrm>
          <a:prstGeom prst="ellipse">
            <a:avLst/>
          </a:prstGeom>
          <a:solidFill>
            <a:srgbClr val="5B7F72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800">
              <a:solidFill>
                <a:schemeClr val="accent1"/>
              </a:solidFill>
              <a:latin typeface="思源黑体 Regular"/>
              <a:ea typeface="思源黑体 Regular"/>
              <a:cs typeface="思源黑体 Regular"/>
            </a:endParaRPr>
          </a:p>
        </p:txBody>
      </p:sp>
      <p:sp>
        <p:nvSpPr>
          <p:cNvPr id="10" name="文本框 6"/>
          <p:cNvSpPr txBox="1">
            <a:spLocks noChangeArrowheads="1"/>
          </p:cNvSpPr>
          <p:nvPr/>
        </p:nvSpPr>
        <p:spPr bwMode="auto">
          <a:xfrm>
            <a:off x="6771922" y="4708241"/>
            <a:ext cx="52289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buFontTx/>
              <a:buNone/>
              <a:defRPr sz="36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latin typeface="Arial" panose="020B0604020202020204"/>
                <a:ea typeface="宋体" panose="02010600030101010101" pitchFamily="2" charset="-122"/>
              </a:defRPr>
            </a:lvl5pPr>
            <a:lvl6pPr>
              <a:defRPr>
                <a:latin typeface="Arial" panose="020B0604020202020204"/>
                <a:ea typeface="宋体" panose="02010600030101010101" pitchFamily="2" charset="-122"/>
              </a:defRPr>
            </a:lvl6pPr>
            <a:lvl7pPr>
              <a:defRPr>
                <a:latin typeface="Arial" panose="020B0604020202020204"/>
                <a:ea typeface="宋体" panose="02010600030101010101" pitchFamily="2" charset="-122"/>
              </a:defRPr>
            </a:lvl7pPr>
            <a:lvl8pPr>
              <a:defRPr>
                <a:latin typeface="Arial" panose="020B0604020202020204"/>
                <a:ea typeface="宋体" panose="02010600030101010101" pitchFamily="2" charset="-122"/>
              </a:defRPr>
            </a:lvl8pPr>
            <a:lvl9pPr>
              <a:defRPr>
                <a:latin typeface="Arial" panose="020B0604020202020204"/>
                <a:ea typeface="宋体" panose="02010600030101010101" pitchFamily="2" charset="-122"/>
              </a:defRPr>
            </a:lvl9pPr>
          </a:lstStyle>
          <a:p>
            <a:r>
              <a:rPr lang="en-US" altLang="zh-CN" sz="2800">
                <a:solidFill>
                  <a:schemeClr val="bg1"/>
                </a:solidFill>
                <a:latin typeface="思源黑体 Regular"/>
                <a:ea typeface="思源黑体 Regular"/>
                <a:cs typeface="思源黑体 Regular"/>
              </a:rPr>
              <a:t>04</a:t>
            </a:r>
          </a:p>
        </p:txBody>
      </p:sp>
      <p:sp>
        <p:nvSpPr>
          <p:cNvPr id="11" name="文本框 6"/>
          <p:cNvSpPr>
            <a:spLocks noChangeArrowheads="1"/>
          </p:cNvSpPr>
          <p:nvPr/>
        </p:nvSpPr>
        <p:spPr bwMode="auto">
          <a:xfrm>
            <a:off x="6632756" y="2720335"/>
            <a:ext cx="801234" cy="798670"/>
          </a:xfrm>
          <a:prstGeom prst="ellipse">
            <a:avLst/>
          </a:prstGeom>
          <a:solidFill>
            <a:srgbClr val="5B7F72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800">
              <a:solidFill>
                <a:schemeClr val="accent1"/>
              </a:solidFill>
              <a:latin typeface="思源黑体 Regular"/>
              <a:ea typeface="思源黑体 Regular"/>
              <a:cs typeface="思源黑体 Regular"/>
            </a:endParaRPr>
          </a:p>
        </p:txBody>
      </p:sp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6783143" y="2836629"/>
            <a:ext cx="50045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/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CN" sz="2800">
                <a:solidFill>
                  <a:schemeClr val="bg1"/>
                </a:solidFill>
                <a:latin typeface="思源黑体 Regular"/>
                <a:ea typeface="思源黑体 Regular"/>
                <a:cs typeface="思源黑体 Regular"/>
              </a:rPr>
              <a:t>02</a:t>
            </a:r>
          </a:p>
        </p:txBody>
      </p:sp>
      <p:sp>
        <p:nvSpPr>
          <p:cNvPr id="13" name="文本框 6"/>
          <p:cNvSpPr txBox="1"/>
          <p:nvPr/>
        </p:nvSpPr>
        <p:spPr>
          <a:xfrm>
            <a:off x="3320784" y="2739553"/>
            <a:ext cx="11464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/>
                <a:ea typeface="思源黑体 Regular"/>
                <a:cs typeface="思源黑体 Regular"/>
              </a:rPr>
              <a:t>封面页</a:t>
            </a:r>
          </a:p>
        </p:txBody>
      </p:sp>
      <p:sp>
        <p:nvSpPr>
          <p:cNvPr id="3" name="文本框 6"/>
          <p:cNvSpPr txBox="1"/>
          <p:nvPr/>
        </p:nvSpPr>
        <p:spPr>
          <a:xfrm>
            <a:off x="3130375" y="4706380"/>
            <a:ext cx="14670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/>
                <a:ea typeface="思源黑体 Regular"/>
                <a:cs typeface="思源黑体 Regular"/>
              </a:rPr>
              <a:t>日常生活</a:t>
            </a:r>
          </a:p>
        </p:txBody>
      </p:sp>
      <p:sp>
        <p:nvSpPr>
          <p:cNvPr id="18" name="文本框 6"/>
          <p:cNvSpPr txBox="1"/>
          <p:nvPr/>
        </p:nvSpPr>
        <p:spPr>
          <a:xfrm>
            <a:off x="7542264" y="2740188"/>
            <a:ext cx="8258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/>
                <a:ea typeface="思源黑体 Regular"/>
                <a:cs typeface="思源黑体 Regular"/>
              </a:rPr>
              <a:t>主页</a:t>
            </a:r>
          </a:p>
        </p:txBody>
      </p:sp>
      <p:sp>
        <p:nvSpPr>
          <p:cNvPr id="20" name="文本框 6"/>
          <p:cNvSpPr txBox="1"/>
          <p:nvPr/>
        </p:nvSpPr>
        <p:spPr>
          <a:xfrm>
            <a:off x="7542264" y="4608358"/>
            <a:ext cx="14670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/>
                <a:ea typeface="思源黑体 Regular"/>
                <a:cs typeface="思源黑体 Regular"/>
              </a:rPr>
              <a:t>留言书屋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956050" y="3112770"/>
            <a:ext cx="4279900" cy="76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封面页</a:t>
            </a:r>
          </a:p>
        </p:txBody>
      </p:sp>
      <p:sp>
        <p:nvSpPr>
          <p:cNvPr id="4" name="矩形 3"/>
          <p:cNvSpPr/>
          <p:nvPr/>
        </p:nvSpPr>
        <p:spPr>
          <a:xfrm>
            <a:off x="2952750" y="3977640"/>
            <a:ext cx="6286500" cy="10273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我们以中英双语，富有文化内涵的口号以及明确的视觉引导，清晰地传达了机构的身份和网站的主题，旨在吸引用户点击“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Enter”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进入，了解更多关于廉洁、节约和文化建设的内容。设计风格专业、简洁，且与主题高度契合。</a:t>
            </a:r>
          </a:p>
        </p:txBody>
      </p:sp>
      <p:sp>
        <p:nvSpPr>
          <p:cNvPr id="6" name="矩形: 圆角 5"/>
          <p:cNvSpPr/>
          <p:nvPr/>
        </p:nvSpPr>
        <p:spPr>
          <a:xfrm>
            <a:off x="4663440" y="2179955"/>
            <a:ext cx="2865120" cy="592455"/>
          </a:xfrm>
          <a:prstGeom prst="roundRect">
            <a:avLst>
              <a:gd name="adj" fmla="val 50000"/>
            </a:avLst>
          </a:prstGeom>
          <a:solidFill>
            <a:srgbClr val="5B817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33340" y="2183765"/>
            <a:ext cx="1924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solidFill>
                  <a:schemeClr val="bg1"/>
                </a:solidFill>
                <a:cs typeface="+mn-ea"/>
                <a:sym typeface="+mn-lt"/>
              </a:rPr>
              <a:t>PART 01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32"/>
          <p:cNvSpPr/>
          <p:nvPr/>
        </p:nvSpPr>
        <p:spPr>
          <a:xfrm>
            <a:off x="4240530" y="369570"/>
            <a:ext cx="371094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charset="-122"/>
                <a:ea typeface="思源黑体 Bold" panose="020B0800000000000000" charset="-122"/>
                <a:cs typeface="思源黑体 Regular"/>
              </a:rPr>
              <a:t>输入你的文字标题</a:t>
            </a:r>
          </a:p>
        </p:txBody>
      </p:sp>
      <p:pic>
        <p:nvPicPr>
          <p:cNvPr id="6" name="图片 5" descr="地图">
            <a:extLst>
              <a:ext uri="{FF2B5EF4-FFF2-40B4-BE49-F238E27FC236}">
                <a16:creationId xmlns:a16="http://schemas.microsoft.com/office/drawing/2014/main" id="{F804795D-42FE-8A9A-BFAC-5E3828439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5F0E7D6-F32C-09D8-B770-C58FAD998D0B}"/>
              </a:ext>
            </a:extLst>
          </p:cNvPr>
          <p:cNvSpPr/>
          <p:nvPr/>
        </p:nvSpPr>
        <p:spPr>
          <a:xfrm>
            <a:off x="1077237" y="1716066"/>
            <a:ext cx="10094499" cy="43704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色彩设计原理页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页面结构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：顶部用色卡展示 “主色调（绿色）</a:t>
            </a:r>
            <a:r>
              <a:rPr lang="en-US" altLang="zh-CN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+ 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辅助色（白 </a:t>
            </a:r>
            <a:r>
              <a:rPr lang="en-US" altLang="zh-CN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/ 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浅棕）”，中间分点说明原理，底部放网页色彩应用截图（如树屋、责任页面）。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可视化元素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：用色块对比展示色彩搭配，标注 “绿色→环保理念”“暖棕→亲和力” 的对应关系。</a:t>
            </a:r>
          </a:p>
          <a:p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简洁呈现</a:t>
            </a:r>
            <a:r>
              <a:rPr lang="zh-CN" alt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：避免过多文字，用 “色彩→寓意→效果” 的逻辑链串联内容。</a:t>
            </a:r>
          </a:p>
          <a:p>
            <a:pPr algn="ctr"/>
            <a:endParaRPr lang="zh-CN" altLang="en-US" sz="5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18F878FF-CB37-E80D-FA32-0AA24BB4FBD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22787" y="939452"/>
            <a:ext cx="1116894" cy="1125712"/>
          </a:xfrm>
          <a:prstGeom prst="rect">
            <a:avLst/>
          </a:prstGeom>
        </p:spPr>
      </p:pic>
      <p:pic>
        <p:nvPicPr>
          <p:cNvPr id="9" name="图形 8">
            <a:extLst>
              <a:ext uri="{FF2B5EF4-FFF2-40B4-BE49-F238E27FC236}">
                <a16:creationId xmlns:a16="http://schemas.microsoft.com/office/drawing/2014/main" id="{F074754E-FFFD-C50D-81EB-14B6F0F2A923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58433" y="5243772"/>
            <a:ext cx="854707" cy="1125712"/>
          </a:xfrm>
          <a:prstGeom prst="rect">
            <a:avLst/>
          </a:prstGeom>
        </p:spPr>
      </p:pic>
      <p:pic>
        <p:nvPicPr>
          <p:cNvPr id="7" name="图形 6">
            <a:extLst>
              <a:ext uri="{FF2B5EF4-FFF2-40B4-BE49-F238E27FC236}">
                <a16:creationId xmlns:a16="http://schemas.microsoft.com/office/drawing/2014/main" id="{AF578D4C-615A-6774-8A63-2AA9439121E4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556820" y="5314021"/>
            <a:ext cx="630346" cy="1055463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868A3641-F0B9-033A-5A4C-C3B2F9F0DA14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777923" y="5141760"/>
            <a:ext cx="412967" cy="34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60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956050" y="3112770"/>
            <a:ext cx="4279900" cy="76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主页</a:t>
            </a:r>
          </a:p>
        </p:txBody>
      </p:sp>
      <p:sp>
        <p:nvSpPr>
          <p:cNvPr id="4" name="矩形 3"/>
          <p:cNvSpPr/>
          <p:nvPr/>
        </p:nvSpPr>
        <p:spPr>
          <a:xfrm>
            <a:off x="2952750" y="3977640"/>
            <a:ext cx="6286500" cy="10273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我们构建一个了名为‘节俭’的沉浸式探索世界，邀请用户以旅人的身份进入，通过哲学化的叙事和游戏化的互动，重新发现并认同节俭作为一种智慧生活方式的现代价值。</a:t>
            </a:r>
          </a:p>
        </p:txBody>
      </p:sp>
      <p:sp>
        <p:nvSpPr>
          <p:cNvPr id="6" name="矩形: 圆角 5"/>
          <p:cNvSpPr/>
          <p:nvPr/>
        </p:nvSpPr>
        <p:spPr>
          <a:xfrm>
            <a:off x="4663440" y="2179955"/>
            <a:ext cx="2865120" cy="592455"/>
          </a:xfrm>
          <a:prstGeom prst="roundRect">
            <a:avLst>
              <a:gd name="adj" fmla="val 50000"/>
            </a:avLst>
          </a:prstGeom>
          <a:solidFill>
            <a:srgbClr val="5B817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33340" y="2183765"/>
            <a:ext cx="1924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solidFill>
                  <a:schemeClr val="bg1"/>
                </a:solidFill>
                <a:cs typeface="+mn-ea"/>
                <a:sym typeface="+mn-lt"/>
              </a:rPr>
              <a:t>PART 02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6FF32E-CF61-D776-F092-A33FB45B9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32">
            <a:extLst>
              <a:ext uri="{FF2B5EF4-FFF2-40B4-BE49-F238E27FC236}">
                <a16:creationId xmlns:a16="http://schemas.microsoft.com/office/drawing/2014/main" id="{DEC97240-59A6-8495-BFE5-3D299E8A3788}"/>
              </a:ext>
            </a:extLst>
          </p:cNvPr>
          <p:cNvSpPr/>
          <p:nvPr/>
        </p:nvSpPr>
        <p:spPr>
          <a:xfrm>
            <a:off x="4240530" y="369570"/>
            <a:ext cx="371094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charset="-122"/>
                <a:ea typeface="思源黑体 Bold" panose="020B0800000000000000" charset="-122"/>
                <a:cs typeface="思源黑体 Regular"/>
              </a:rPr>
              <a:t>输入你的文字标题</a:t>
            </a:r>
          </a:p>
        </p:txBody>
      </p:sp>
      <p:pic>
        <p:nvPicPr>
          <p:cNvPr id="6" name="图片 5" descr="地图">
            <a:extLst>
              <a:ext uri="{FF2B5EF4-FFF2-40B4-BE49-F238E27FC236}">
                <a16:creationId xmlns:a16="http://schemas.microsoft.com/office/drawing/2014/main" id="{A51BD244-174E-A793-CD61-335D5F55C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E06F8D92-C732-FDCD-2637-22AD78069FB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67994961"/>
                  </p:ext>
                </p:extLst>
              </p:nvPr>
            </p:nvGraphicFramePr>
            <p:xfrm>
              <a:off x="5614673" y="4314093"/>
              <a:ext cx="962654" cy="989149"/>
            </p:xfrm>
            <a:graphic>
              <a:graphicData uri="http://schemas.microsoft.com/office/powerpoint/2016/slidezoom">
                <pslz:sldZm>
                  <pslz:sldZmObj sldId="277" cId="728856367">
                    <pslz:zmPr id="{2CF17FAA-82CD-49B0-9A06-037B7A00E6A7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62654" cy="989149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E06F8D92-C732-FDCD-2637-22AD78069F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14673" y="4314093"/>
                <a:ext cx="962654" cy="989149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6609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文本">
            <a:extLst>
              <a:ext uri="{FF2B5EF4-FFF2-40B4-BE49-F238E27FC236}">
                <a16:creationId xmlns:a16="http://schemas.microsoft.com/office/drawing/2014/main" id="{96F3D511-A0E2-D560-99BB-416757A3A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85636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8.0.12"/>
  <p:tag name="AS_OS" val="Microsoft Windows NT 10.0.20348.0"/>
  <p:tag name="AS_RELEASE_DATE" val="2025.01.14"/>
  <p:tag name="AS_TITLE" val="Aspose.Slides for .NET6"/>
  <p:tag name="AS_VERSION" val="25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COLOR_TYPE" val="1"/>
  <p:tag name="KSO_WM_TEMPLATE_INDEX" val="20205081"/>
  <p:tag name="KSO_WM_TEMPLATE_MASTER_TYPE" val="0"/>
  <p:tag name="KSO_WM_TEMPLATE_SUBCATEGORY" val="19"/>
  <p:tag name="KSO_WM_TEMPLATE_THUMBS_INDEX" val="1、4、7、12、13、14、15、16、17、18、20、24、25、28、33、36、40、43、44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205081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custom"/>
  <p:tag name="KSO_WM_TEMPLATE_INDEX" val="20205081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ID" val="custom20205081_1"/>
  <p:tag name="KSO_WM_SLIDE_INDEX" val="1"/>
  <p:tag name="KSO_WM_SLIDE_ITEM_CNT" val="0"/>
  <p:tag name="KSO_WM_SLIDE_LAYOUT" val="a_b"/>
  <p:tag name="KSO_WM_SLIDE_LAYOUT_CNT" val="1_1"/>
  <p:tag name="KSO_WM_SLIDE_SUBTYPE" val="defaultBlank"/>
  <p:tag name="KSO_WM_SLIDE_TYPE" val="title"/>
  <p:tag name="KSO_WM_TAG_VERSION" val="1.0"/>
  <p:tag name="KSO_WM_TEMPLATE_CATEGORY" val="custom"/>
  <p:tag name="KSO_WM_TEMPLATE_COLOR_TYPE" val="1"/>
  <p:tag name="KSO_WM_TEMPLATE_INDEX" val="20205081"/>
  <p:tag name="KSO_WM_TEMPLATE_MASTER_TYPE" val="0"/>
  <p:tag name="KSO_WM_TEMPLATE_SUBCATEGORY" val="19"/>
  <p:tag name="KSO_WM_TEMPLATE_THUMBS_INDEX" val="1、4、7、12、13、14、15、16、17、18、20、24、25、28、33、36、40、43、44"/>
  <p:tag name="KSO_WM_UNIT_SHOW_EDIT_AREA_INDICATION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OPTEXTBOXGROUP" val="tru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vector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vector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vector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vector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vector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vector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vecto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vector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ID" val="custom20205081_1"/>
  <p:tag name="KSO_WM_SLIDE_INDEX" val="1"/>
  <p:tag name="KSO_WM_SLIDE_ITEM_CNT" val="0"/>
  <p:tag name="KSO_WM_SLIDE_LAYOUT" val="a_b"/>
  <p:tag name="KSO_WM_SLIDE_LAYOUT_CNT" val="1_1"/>
  <p:tag name="KSO_WM_SLIDE_SUBTYPE" val="defaultBlank"/>
  <p:tag name="KSO_WM_SLIDE_TYPE" val="title"/>
  <p:tag name="KSO_WM_TAG_VERSION" val="1.0"/>
  <p:tag name="KSO_WM_TEMPLATE_CATEGORY" val="custom"/>
  <p:tag name="KSO_WM_TEMPLATE_COLOR_TYPE" val="1"/>
  <p:tag name="KSO_WM_TEMPLATE_INDEX" val="20205081"/>
  <p:tag name="KSO_WM_TEMPLATE_MASTER_TYPE" val="0"/>
  <p:tag name="KSO_WM_TEMPLATE_SUBCATEGORY" val="19"/>
  <p:tag name="KSO_WM_TEMPLATE_THUMBS_INDEX" val="1、4、7、12、13、14、15、16、17、18、20、24、25、28、33、36、40、43、44"/>
  <p:tag name="KSO_WM_UNIT_SHOW_EDIT_AREA_INDICATION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思源黑体 Regular"/>
        <a:ea typeface="思源黑体 Regular"/>
        <a:cs typeface="Arial"/>
      </a:majorFont>
      <a:minorFont>
        <a:latin typeface="思源黑体 Regular"/>
        <a:ea typeface="思源黑体 Regular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思源黑体 C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Regular"/>
        <a:ea typeface="思源黑体 Regular"/>
        <a:cs typeface="Arial"/>
        <a:font script="Jpan" typeface="ＭＳ Ｐゴシック"/>
        <a:font script="Hang" typeface="맑은 고딕"/>
        <a:font script="Hans" typeface="思源黑体 CN"/>
        <a:font script="Hant" typeface="新細明體"/>
        <a:font script="Arab" typeface="思源黑体 CN"/>
        <a:font script="Hebr" typeface="思源黑体 C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思源黑体 C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Regular"/>
        <a:ea typeface="思源黑体 Regular"/>
        <a:cs typeface="Arial"/>
        <a:font script="Jpan" typeface="ＭＳ Ｐゴシック"/>
        <a:font script="Hang" typeface="맑은 고딕"/>
        <a:font script="Hans" typeface="思源黑体 CN"/>
        <a:font script="Hant" typeface="新細明體"/>
        <a:font script="Arab" typeface="思源黑体 CN"/>
        <a:font script="Hebr" typeface="思源黑体 C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683</Words>
  <Application>Microsoft Office PowerPoint</Application>
  <PresentationFormat>宽屏</PresentationFormat>
  <Paragraphs>58</Paragraphs>
  <Slides>23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隶书</vt:lpstr>
      <vt:lpstr>思源黑体 Bold</vt:lpstr>
      <vt:lpstr>思源黑体 Regular</vt:lpstr>
      <vt:lpstr>Wingdings</vt:lpstr>
      <vt:lpstr>Arial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HP</dc:creator>
  <cp:lastModifiedBy>吴子恒</cp:lastModifiedBy>
  <cp:revision>162</cp:revision>
  <dcterms:created xsi:type="dcterms:W3CDTF">2019-06-19T02:08:00Z</dcterms:created>
  <dcterms:modified xsi:type="dcterms:W3CDTF">2025-11-13T08:25:50Z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70991E6250624C0283E113F129B4B545</vt:lpwstr>
  </property>
  <property fmtid="{D5CDD505-2E9C-101B-9397-08002B2CF9AE}" pid="3" name="KSOProductBuildVer">
    <vt:lpwstr>2052-12.1.0.20305</vt:lpwstr>
  </property>
</Properties>
</file>

<file path=docProps/thumbnail.jpeg>
</file>